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6"/>
  </p:notesMasterIdLst>
  <p:sldIdLst>
    <p:sldId id="270" r:id="rId2"/>
    <p:sldId id="257" r:id="rId3"/>
    <p:sldId id="258" r:id="rId4"/>
    <p:sldId id="261" r:id="rId5"/>
    <p:sldId id="259" r:id="rId6"/>
    <p:sldId id="260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5E5E5E"/>
        </a:fontRef>
        <a:srgbClr val="5E5E5E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FFF"/>
          </a:solidFill>
        </a:fill>
      </a:tcStyle>
    </a:wholeTbl>
    <a:band2H>
      <a:tcTxStyle/>
      <a:tcStyle>
        <a:tcBdr/>
        <a:fill>
          <a:solidFill>
            <a:srgbClr val="E6F0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5E5E5E"/>
        </a:fontRef>
        <a:srgbClr val="5E5E5E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1F0CC"/>
          </a:solidFill>
        </a:fill>
      </a:tcStyle>
    </a:wholeTbl>
    <a:band2H>
      <a:tcTxStyle/>
      <a:tcStyle>
        <a:tcBdr/>
        <a:fill>
          <a:solidFill>
            <a:srgbClr val="EAF8E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5E5E5E"/>
        </a:fontRef>
        <a:srgbClr val="5E5E5E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CDDF"/>
          </a:solidFill>
        </a:fill>
      </a:tcStyle>
    </a:wholeTbl>
    <a:band2H>
      <a:tcTxStyle/>
      <a:tcStyle>
        <a:tcBdr/>
        <a:fill>
          <a:solidFill>
            <a:srgbClr val="FFE8F0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5E5E5E"/>
        </a:fontRef>
        <a:srgbClr val="5E5E5E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9E9E9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5E5E5E"/>
        </a:fontRef>
        <a:srgbClr val="5E5E5E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5E5E5E"/>
              </a:solidFill>
              <a:prstDash val="solid"/>
              <a:round/>
            </a:ln>
          </a:top>
          <a:bottom>
            <a:ln w="25400" cap="flat">
              <a:solidFill>
                <a:srgbClr val="5E5E5E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E5E5E"/>
              </a:solidFill>
              <a:prstDash val="solid"/>
              <a:round/>
            </a:ln>
          </a:top>
          <a:bottom>
            <a:ln w="25400" cap="flat">
              <a:solidFill>
                <a:srgbClr val="5E5E5E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5E5E5E"/>
        </a:fontRef>
        <a:srgbClr val="5E5E5E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1D1D1"/>
          </a:solidFill>
        </a:fill>
      </a:tcStyle>
    </a:wholeTbl>
    <a:band2H>
      <a:tcTxStyle/>
      <a:tcStyle>
        <a:tcBdr/>
        <a:fill>
          <a:solidFill>
            <a:srgbClr val="E9E9E9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5E5E5E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5E5E5E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5E5E5E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5E5E5E"/>
        </a:fontRef>
        <a:srgbClr val="5E5E5E"/>
      </a:tcTxStyle>
      <a:tcStyle>
        <a:tcBdr>
          <a:left>
            <a:ln w="12700" cap="flat">
              <a:solidFill>
                <a:srgbClr val="5E5E5E"/>
              </a:solidFill>
              <a:prstDash val="solid"/>
              <a:round/>
            </a:ln>
          </a:left>
          <a:right>
            <a:ln w="12700" cap="flat">
              <a:solidFill>
                <a:srgbClr val="5E5E5E"/>
              </a:solidFill>
              <a:prstDash val="solid"/>
              <a:round/>
            </a:ln>
          </a:right>
          <a:top>
            <a:ln w="12700" cap="flat">
              <a:solidFill>
                <a:srgbClr val="5E5E5E"/>
              </a:solidFill>
              <a:prstDash val="solid"/>
              <a:round/>
            </a:ln>
          </a:top>
          <a:bottom>
            <a:ln w="12700" cap="flat">
              <a:solidFill>
                <a:srgbClr val="5E5E5E"/>
              </a:solidFill>
              <a:prstDash val="solid"/>
              <a:round/>
            </a:ln>
          </a:bottom>
          <a:insideH>
            <a:ln w="12700" cap="flat">
              <a:solidFill>
                <a:srgbClr val="5E5E5E"/>
              </a:solidFill>
              <a:prstDash val="solid"/>
              <a:round/>
            </a:ln>
          </a:insideH>
          <a:insideV>
            <a:ln w="12700" cap="flat">
              <a:solidFill>
                <a:srgbClr val="5E5E5E"/>
              </a:solidFill>
              <a:prstDash val="solid"/>
              <a:round/>
            </a:ln>
          </a:insideV>
        </a:tcBdr>
        <a:fill>
          <a:solidFill>
            <a:srgbClr val="5E5E5E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5E5E5E"/>
        </a:fontRef>
        <a:srgbClr val="5E5E5E"/>
      </a:tcTxStyle>
      <a:tcStyle>
        <a:tcBdr>
          <a:left>
            <a:ln w="12700" cap="flat">
              <a:solidFill>
                <a:srgbClr val="5E5E5E"/>
              </a:solidFill>
              <a:prstDash val="solid"/>
              <a:round/>
            </a:ln>
          </a:left>
          <a:right>
            <a:ln w="12700" cap="flat">
              <a:solidFill>
                <a:srgbClr val="5E5E5E"/>
              </a:solidFill>
              <a:prstDash val="solid"/>
              <a:round/>
            </a:ln>
          </a:right>
          <a:top>
            <a:ln w="12700" cap="flat">
              <a:solidFill>
                <a:srgbClr val="5E5E5E"/>
              </a:solidFill>
              <a:prstDash val="solid"/>
              <a:round/>
            </a:ln>
          </a:top>
          <a:bottom>
            <a:ln w="12700" cap="flat">
              <a:solidFill>
                <a:srgbClr val="5E5E5E"/>
              </a:solidFill>
              <a:prstDash val="solid"/>
              <a:round/>
            </a:ln>
          </a:bottom>
          <a:insideH>
            <a:ln w="12700" cap="flat">
              <a:solidFill>
                <a:srgbClr val="5E5E5E"/>
              </a:solidFill>
              <a:prstDash val="solid"/>
              <a:round/>
            </a:ln>
          </a:insideH>
          <a:insideV>
            <a:ln w="12700" cap="flat">
              <a:solidFill>
                <a:srgbClr val="5E5E5E"/>
              </a:solidFill>
              <a:prstDash val="solid"/>
              <a:round/>
            </a:ln>
          </a:insideV>
        </a:tcBdr>
        <a:fill>
          <a:solidFill>
            <a:srgbClr val="5E5E5E">
              <a:alpha val="20000"/>
            </a:srgbClr>
          </a:solidFill>
        </a:fill>
      </a:tcStyle>
    </a:firstCol>
    <a:lastRow>
      <a:tcTxStyle b="on" i="off">
        <a:fontRef idx="minor">
          <a:srgbClr val="5E5E5E"/>
        </a:fontRef>
        <a:srgbClr val="5E5E5E"/>
      </a:tcTxStyle>
      <a:tcStyle>
        <a:tcBdr>
          <a:left>
            <a:ln w="12700" cap="flat">
              <a:solidFill>
                <a:srgbClr val="5E5E5E"/>
              </a:solidFill>
              <a:prstDash val="solid"/>
              <a:round/>
            </a:ln>
          </a:left>
          <a:right>
            <a:ln w="12700" cap="flat">
              <a:solidFill>
                <a:srgbClr val="5E5E5E"/>
              </a:solidFill>
              <a:prstDash val="solid"/>
              <a:round/>
            </a:ln>
          </a:right>
          <a:top>
            <a:ln w="50800" cap="flat">
              <a:solidFill>
                <a:srgbClr val="5E5E5E"/>
              </a:solidFill>
              <a:prstDash val="solid"/>
              <a:round/>
            </a:ln>
          </a:top>
          <a:bottom>
            <a:ln w="12700" cap="flat">
              <a:solidFill>
                <a:srgbClr val="5E5E5E"/>
              </a:solidFill>
              <a:prstDash val="solid"/>
              <a:round/>
            </a:ln>
          </a:bottom>
          <a:insideH>
            <a:ln w="12700" cap="flat">
              <a:solidFill>
                <a:srgbClr val="5E5E5E"/>
              </a:solidFill>
              <a:prstDash val="solid"/>
              <a:round/>
            </a:ln>
          </a:insideH>
          <a:insideV>
            <a:ln w="12700" cap="flat">
              <a:solidFill>
                <a:srgbClr val="5E5E5E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5E5E5E"/>
        </a:fontRef>
        <a:srgbClr val="5E5E5E"/>
      </a:tcTxStyle>
      <a:tcStyle>
        <a:tcBdr>
          <a:left>
            <a:ln w="12700" cap="flat">
              <a:solidFill>
                <a:srgbClr val="5E5E5E"/>
              </a:solidFill>
              <a:prstDash val="solid"/>
              <a:round/>
            </a:ln>
          </a:left>
          <a:right>
            <a:ln w="12700" cap="flat">
              <a:solidFill>
                <a:srgbClr val="5E5E5E"/>
              </a:solidFill>
              <a:prstDash val="solid"/>
              <a:round/>
            </a:ln>
          </a:right>
          <a:top>
            <a:ln w="12700" cap="flat">
              <a:solidFill>
                <a:srgbClr val="5E5E5E"/>
              </a:solidFill>
              <a:prstDash val="solid"/>
              <a:round/>
            </a:ln>
          </a:top>
          <a:bottom>
            <a:ln w="25400" cap="flat">
              <a:solidFill>
                <a:srgbClr val="5E5E5E"/>
              </a:solidFill>
              <a:prstDash val="solid"/>
              <a:round/>
            </a:ln>
          </a:bottom>
          <a:insideH>
            <a:ln w="12700" cap="flat">
              <a:solidFill>
                <a:srgbClr val="5E5E5E"/>
              </a:solidFill>
              <a:prstDash val="solid"/>
              <a:round/>
            </a:ln>
          </a:insideH>
          <a:insideV>
            <a:ln w="12700" cap="flat">
              <a:solidFill>
                <a:srgbClr val="5E5E5E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30" d="100"/>
          <a:sy n="30" d="100"/>
        </p:scale>
        <p:origin x="884" y="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1" name="Shape 131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666699290_02_crop_3159x1892.jpg"/>
          <p:cNvSpPr>
            <a:spLocks noGrp="1"/>
          </p:cNvSpPr>
          <p:nvPr>
            <p:ph type="pic" idx="21"/>
          </p:nvPr>
        </p:nvSpPr>
        <p:spPr>
          <a:xfrm>
            <a:off x="-1155700" y="-1295400"/>
            <a:ext cx="26746200" cy="16018933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endParaRPr/>
          </a:p>
        </p:txBody>
      </p:sp>
      <p:sp>
        <p:nvSpPr>
          <p:cNvPr id="12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z="11600" spc="-232"/>
            </a:lvl1pPr>
          </a:lstStyle>
          <a:p>
            <a:r>
              <a:t>Presentation Title</a:t>
            </a:r>
          </a:p>
        </p:txBody>
      </p:sp>
      <p:sp>
        <p:nvSpPr>
          <p:cNvPr id="13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7690" y="1106137"/>
            <a:ext cx="21968621" cy="636981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  <a:lvl2pPr marL="1066800" indent="-457200" defTabSz="825500">
              <a:lnSpc>
                <a:spcPct val="100000"/>
              </a:lnSpc>
              <a:spcBef>
                <a:spcPts val="0"/>
              </a:spcBef>
              <a:defRPr sz="3600" b="1"/>
            </a:lvl2pPr>
            <a:lvl3pPr marL="1676400" indent="-457200" defTabSz="825500">
              <a:lnSpc>
                <a:spcPct val="100000"/>
              </a:lnSpc>
              <a:spcBef>
                <a:spcPts val="0"/>
              </a:spcBef>
              <a:defRPr sz="3600" b="1"/>
            </a:lvl3pPr>
            <a:lvl4pPr marL="2286000" indent="-457200" defTabSz="825500">
              <a:lnSpc>
                <a:spcPct val="100000"/>
              </a:lnSpc>
              <a:spcBef>
                <a:spcPts val="0"/>
              </a:spcBef>
              <a:defRPr sz="3600" b="1"/>
            </a:lvl4pPr>
            <a:lvl5pPr marL="2895600" indent="-457200" defTabSz="825500">
              <a:lnSpc>
                <a:spcPct val="100000"/>
              </a:lnSpc>
              <a:spcBef>
                <a:spcPts val="0"/>
              </a:spcBef>
              <a:defRPr sz="3600" b="1"/>
            </a:lvl5pPr>
          </a:lstStyle>
          <a:p>
            <a:r>
              <a:t>Author and Date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4" name="Body Level One…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206500" y="11609909"/>
            <a:ext cx="21971000" cy="1116954"/>
          </a:xfrm>
          <a:prstGeom prst="rect">
            <a:avLst/>
          </a:prstGeom>
        </p:spPr>
        <p:txBody>
          <a:bodyPr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Presentation Subtitle</a:t>
            </a:r>
          </a:p>
        </p:txBody>
      </p:sp>
      <p:sp>
        <p:nvSpPr>
          <p:cNvPr id="1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1075925"/>
            <a:ext cx="21971000" cy="7241587"/>
          </a:xfrm>
          <a:prstGeom prst="rect">
            <a:avLst/>
          </a:prstGeom>
        </p:spPr>
        <p:txBody>
          <a:bodyPr numCol="1" spcCol="38100"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1pPr>
            <a:lvl2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2pPr>
            <a:lvl3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3pPr>
            <a:lvl4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4pPr>
            <a:lvl5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5pPr>
          </a:lstStyle>
          <a:p>
            <a:r>
              <a:t>100%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7" name="Fact information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Fact information</a:t>
            </a:r>
          </a:p>
        </p:txBody>
      </p:sp>
      <p:sp>
        <p:nvSpPr>
          <p:cNvPr id="9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2430023" y="10675453"/>
            <a:ext cx="20200055" cy="636981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  <a:lvl2pPr marL="1066800" indent="-457200" defTabSz="825500">
              <a:lnSpc>
                <a:spcPct val="100000"/>
              </a:lnSpc>
              <a:spcBef>
                <a:spcPts val="0"/>
              </a:spcBef>
              <a:defRPr sz="3600" b="1"/>
            </a:lvl2pPr>
            <a:lvl3pPr marL="1676400" indent="-457200" defTabSz="825500">
              <a:lnSpc>
                <a:spcPct val="100000"/>
              </a:lnSpc>
              <a:spcBef>
                <a:spcPts val="0"/>
              </a:spcBef>
              <a:defRPr sz="3600" b="1"/>
            </a:lvl3pPr>
            <a:lvl4pPr marL="2286000" indent="-457200" defTabSz="825500">
              <a:lnSpc>
                <a:spcPct val="100000"/>
              </a:lnSpc>
              <a:spcBef>
                <a:spcPts val="0"/>
              </a:spcBef>
              <a:defRPr sz="3600" b="1"/>
            </a:lvl4pPr>
            <a:lvl5pPr marL="2895600" indent="-457200" defTabSz="825500">
              <a:lnSpc>
                <a:spcPct val="100000"/>
              </a:lnSpc>
              <a:spcBef>
                <a:spcPts val="0"/>
              </a:spcBef>
              <a:defRPr sz="3600" b="1"/>
            </a:lvl5pPr>
          </a:lstStyle>
          <a:p>
            <a:r>
              <a:t>Attribution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06" name="Body Level One…"/>
          <p:cNvSpPr txBox="1">
            <a:spLocks noGrp="1"/>
          </p:cNvSpPr>
          <p:nvPr>
            <p:ph type="body" sz="half" idx="21" hasCustomPrompt="1"/>
          </p:nvPr>
        </p:nvSpPr>
        <p:spPr>
          <a:xfrm>
            <a:off x="1753923" y="4939860"/>
            <a:ext cx="20876154" cy="3836282"/>
          </a:xfrm>
          <a:prstGeom prst="rect">
            <a:avLst/>
          </a:prstGeom>
        </p:spPr>
        <p:txBody>
          <a:bodyPr numCol="1" spcCol="38100"/>
          <a:lstStyle>
            <a:lvl1pPr marL="300875" indent="-131851">
              <a:spcBef>
                <a:spcPts val="0"/>
              </a:spcBef>
              <a:buSzTx/>
              <a:buNone/>
              <a:defRPr sz="8500" spc="-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“Notable Quote”</a:t>
            </a:r>
          </a:p>
        </p:txBody>
      </p:sp>
      <p:sp>
        <p:nvSpPr>
          <p:cNvPr id="10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Image"/>
          <p:cNvSpPr>
            <a:spLocks noGrp="1"/>
          </p:cNvSpPr>
          <p:nvPr>
            <p:ph type="pic" sz="quarter" idx="21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endParaRPr/>
          </a:p>
        </p:txBody>
      </p:sp>
      <p:sp>
        <p:nvSpPr>
          <p:cNvPr id="115" name="Image"/>
          <p:cNvSpPr>
            <a:spLocks noGrp="1"/>
          </p:cNvSpPr>
          <p:nvPr>
            <p:ph type="pic" sz="half" idx="22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endParaRPr/>
          </a:p>
        </p:txBody>
      </p:sp>
      <p:sp>
        <p:nvSpPr>
          <p:cNvPr id="116" name="Image"/>
          <p:cNvSpPr>
            <a:spLocks noGrp="1"/>
          </p:cNvSpPr>
          <p:nvPr>
            <p:ph type="pic" idx="23"/>
          </p:nvPr>
        </p:nvSpPr>
        <p:spPr>
          <a:xfrm>
            <a:off x="-139700" y="495300"/>
            <a:ext cx="16611600" cy="12458700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endParaRPr/>
          </a:p>
        </p:txBody>
      </p:sp>
      <p:sp>
        <p:nvSpPr>
          <p:cNvPr id="11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910457886_1434x1669.jpg"/>
          <p:cNvSpPr>
            <a:spLocks noGrp="1"/>
          </p:cNvSpPr>
          <p:nvPr>
            <p:ph type="pic" idx="21"/>
          </p:nvPr>
        </p:nvSpPr>
        <p:spPr>
          <a:xfrm>
            <a:off x="10972800" y="-203200"/>
            <a:ext cx="12144837" cy="14135100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endParaRPr/>
          </a:p>
        </p:txBody>
      </p:sp>
      <p:sp>
        <p:nvSpPr>
          <p:cNvPr id="23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270000"/>
            <a:ext cx="9779000" cy="5882274"/>
          </a:xfrm>
          <a:prstGeom prst="rect">
            <a:avLst/>
          </a:prstGeom>
        </p:spPr>
        <p:txBody>
          <a:bodyPr anchor="b"/>
          <a:lstStyle/>
          <a:p>
            <a:r>
              <a:t>Slide Title</a:t>
            </a:r>
          </a:p>
        </p:txBody>
      </p:sp>
      <p:sp>
        <p:nvSpPr>
          <p:cNvPr id="24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Slide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500" y="13085233"/>
            <a:ext cx="368504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3164"/>
          </a:xfrm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33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2372960"/>
            <a:ext cx="21971000" cy="934782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1308100" indent="-698500" defTabSz="825500">
              <a:lnSpc>
                <a:spcPct val="100000"/>
              </a:lnSpc>
              <a:spcBef>
                <a:spcPts val="0"/>
              </a:spcBef>
              <a:defRPr sz="5500" b="1"/>
            </a:lvl2pPr>
            <a:lvl3pPr marL="1917700" indent="-698500" defTabSz="825500">
              <a:lnSpc>
                <a:spcPct val="100000"/>
              </a:lnSpc>
              <a:spcBef>
                <a:spcPts val="0"/>
              </a:spcBef>
              <a:defRPr sz="5500" b="1"/>
            </a:lvl3pPr>
            <a:lvl4pPr marL="2527300" indent="-698500" defTabSz="825500">
              <a:lnSpc>
                <a:spcPct val="100000"/>
              </a:lnSpc>
              <a:spcBef>
                <a:spcPts val="0"/>
              </a:spcBef>
              <a:defRPr sz="5500" b="1"/>
            </a:lvl4pPr>
            <a:lvl5pPr marL="3136900" indent="-698500" defTabSz="825500">
              <a:lnSpc>
                <a:spcPct val="100000"/>
              </a:lnSpc>
              <a:spcBef>
                <a:spcPts val="0"/>
              </a:spcBef>
              <a:defRPr sz="5500" b="1"/>
            </a:lvl5pPr>
          </a:lstStyle>
          <a:p>
            <a:r>
              <a:t>Slide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4" name="Body Level One…"/>
          <p:cNvSpPr txBox="1">
            <a:spLocks noGrp="1"/>
          </p:cNvSpPr>
          <p:nvPr>
            <p:ph type="body" idx="21" hasCustomPrompt="1"/>
          </p:nvPr>
        </p:nvSpPr>
        <p:spPr>
          <a:prstGeom prst="rect">
            <a:avLst/>
          </a:prstGeom>
        </p:spPr>
        <p:txBody>
          <a:bodyPr numCol="1" spcCol="38100"/>
          <a:lstStyle/>
          <a:p>
            <a:r>
              <a:t>Slide bullet text</a:t>
            </a:r>
          </a:p>
        </p:txBody>
      </p:sp>
      <p:sp>
        <p:nvSpPr>
          <p:cNvPr id="3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2372960"/>
            <a:ext cx="9779000" cy="934782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1308100" indent="-698500" defTabSz="825500">
              <a:lnSpc>
                <a:spcPct val="100000"/>
              </a:lnSpc>
              <a:spcBef>
                <a:spcPts val="0"/>
              </a:spcBef>
              <a:defRPr sz="5500" b="1"/>
            </a:lvl2pPr>
            <a:lvl3pPr marL="1917700" indent="-698500" defTabSz="825500">
              <a:lnSpc>
                <a:spcPct val="100000"/>
              </a:lnSpc>
              <a:spcBef>
                <a:spcPts val="0"/>
              </a:spcBef>
              <a:defRPr sz="5500" b="1"/>
            </a:lvl3pPr>
            <a:lvl4pPr marL="2527300" indent="-698500" defTabSz="825500">
              <a:lnSpc>
                <a:spcPct val="100000"/>
              </a:lnSpc>
              <a:spcBef>
                <a:spcPts val="0"/>
              </a:spcBef>
              <a:defRPr sz="5500" b="1"/>
            </a:lvl4pPr>
            <a:lvl5pPr marL="3136900" indent="-698500" defTabSz="825500">
              <a:lnSpc>
                <a:spcPct val="100000"/>
              </a:lnSpc>
              <a:spcBef>
                <a:spcPts val="0"/>
              </a:spcBef>
              <a:defRPr sz="5500" b="1"/>
            </a:lvl5pPr>
          </a:lstStyle>
          <a:p>
            <a:r>
              <a:t>Slide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1" name="Body Level One…"/>
          <p:cNvSpPr txBox="1">
            <a:spLocks noGrp="1"/>
          </p:cNvSpPr>
          <p:nvPr>
            <p:ph type="body" sz="half" idx="21" hasCustomPrompt="1"/>
          </p:nvPr>
        </p:nvSpPr>
        <p:spPr>
          <a:xfrm>
            <a:off x="1206500" y="4248503"/>
            <a:ext cx="9779000" cy="8256631"/>
          </a:xfrm>
          <a:prstGeom prst="rect">
            <a:avLst/>
          </a:prstGeom>
        </p:spPr>
        <p:txBody>
          <a:bodyPr numCol="1" spcCol="38100"/>
          <a:lstStyle/>
          <a:p>
            <a:r>
              <a:t>Slide bullet text</a:t>
            </a:r>
          </a:p>
        </p:txBody>
      </p:sp>
      <p:sp>
        <p:nvSpPr>
          <p:cNvPr id="52" name="660384004_1290x1720.jpg"/>
          <p:cNvSpPr>
            <a:spLocks noGrp="1"/>
          </p:cNvSpPr>
          <p:nvPr>
            <p:ph type="pic" idx="22"/>
          </p:nvPr>
        </p:nvSpPr>
        <p:spPr>
          <a:xfrm>
            <a:off x="12192000" y="-407266"/>
            <a:ext cx="10916874" cy="14555833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endParaRPr/>
          </a:p>
        </p:txBody>
      </p:sp>
      <p:sp>
        <p:nvSpPr>
          <p:cNvPr id="53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5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5" cy="4648200"/>
          </a:xfrm>
          <a:prstGeom prst="rect">
            <a:avLst/>
          </a:prstGeom>
        </p:spPr>
        <p:txBody>
          <a:bodyPr anchor="ctr"/>
          <a:lstStyle>
            <a:lvl1pPr>
              <a:defRPr sz="11600" b="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Section Title</a:t>
            </a:r>
          </a:p>
        </p:txBody>
      </p:sp>
      <p:sp>
        <p:nvSpPr>
          <p:cNvPr id="6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500" y="13085233"/>
            <a:ext cx="368504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4951"/>
          </a:xfrm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70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2372960"/>
            <a:ext cx="21971000" cy="934782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1308100" indent="-698500" defTabSz="825500">
              <a:lnSpc>
                <a:spcPct val="100000"/>
              </a:lnSpc>
              <a:spcBef>
                <a:spcPts val="0"/>
              </a:spcBef>
              <a:defRPr sz="5500" b="1"/>
            </a:lvl2pPr>
            <a:lvl3pPr marL="1917700" indent="-698500" defTabSz="825500">
              <a:lnSpc>
                <a:spcPct val="100000"/>
              </a:lnSpc>
              <a:spcBef>
                <a:spcPts val="0"/>
              </a:spcBef>
              <a:defRPr sz="5500" b="1"/>
            </a:lvl3pPr>
            <a:lvl4pPr marL="2527300" indent="-698500" defTabSz="825500">
              <a:lnSpc>
                <a:spcPct val="100000"/>
              </a:lnSpc>
              <a:spcBef>
                <a:spcPts val="0"/>
              </a:spcBef>
              <a:defRPr sz="5500" b="1"/>
            </a:lvl4pPr>
            <a:lvl5pPr marL="3136900" indent="-698500" defTabSz="825500">
              <a:lnSpc>
                <a:spcPct val="100000"/>
              </a:lnSpc>
              <a:spcBef>
                <a:spcPts val="0"/>
              </a:spcBef>
              <a:defRPr sz="5500" b="1"/>
            </a:lvl5pPr>
          </a:lstStyle>
          <a:p>
            <a:r>
              <a:t>Slide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7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Agenda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/>
          <a:p>
            <a:r>
              <a:t>Agenda Title</a:t>
            </a:r>
          </a:p>
        </p:txBody>
      </p:sp>
      <p:sp>
        <p:nvSpPr>
          <p:cNvPr id="79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2372960"/>
            <a:ext cx="21971000" cy="934782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1308100" indent="-698500" defTabSz="825500">
              <a:lnSpc>
                <a:spcPct val="100000"/>
              </a:lnSpc>
              <a:spcBef>
                <a:spcPts val="0"/>
              </a:spcBef>
              <a:defRPr sz="5500" b="1"/>
            </a:lvl2pPr>
            <a:lvl3pPr marL="1917700" indent="-698500" defTabSz="825500">
              <a:lnSpc>
                <a:spcPct val="100000"/>
              </a:lnSpc>
              <a:spcBef>
                <a:spcPts val="0"/>
              </a:spcBef>
              <a:defRPr sz="5500" b="1"/>
            </a:lvl3pPr>
            <a:lvl4pPr marL="2527300" indent="-698500" defTabSz="825500">
              <a:lnSpc>
                <a:spcPct val="100000"/>
              </a:lnSpc>
              <a:spcBef>
                <a:spcPts val="0"/>
              </a:spcBef>
              <a:defRPr sz="5500" b="1"/>
            </a:lvl4pPr>
            <a:lvl5pPr marL="3136900" indent="-698500" defTabSz="825500">
              <a:lnSpc>
                <a:spcPct val="100000"/>
              </a:lnSpc>
              <a:spcBef>
                <a:spcPts val="0"/>
              </a:spcBef>
              <a:defRPr sz="5500" b="1"/>
            </a:lvl5pPr>
          </a:lstStyle>
          <a:p>
            <a:r>
              <a:t>Agenda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80" name="Body Level One…"/>
          <p:cNvSpPr txBox="1">
            <a:spLocks noGrp="1"/>
          </p:cNvSpPr>
          <p:nvPr>
            <p:ph type="body" idx="21" hasCustomPrompt="1"/>
          </p:nvPr>
        </p:nvSpPr>
        <p:spPr>
          <a:prstGeom prst="rect">
            <a:avLst/>
          </a:prstGeom>
        </p:spPr>
        <p:txBody>
          <a:bodyPr numCol="1" spcCol="38100"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99"/>
            </a:lvl1pPr>
          </a:lstStyle>
          <a:p>
            <a:r>
              <a:t>Agenda Topics</a:t>
            </a:r>
          </a:p>
        </p:txBody>
      </p:sp>
      <p:sp>
        <p:nvSpPr>
          <p:cNvPr id="8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numCol="1" spcCol="38100"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Statement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8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4248503"/>
            <a:ext cx="21971000" cy="82560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numCol="2" spcCol="1098550">
            <a:normAutofit/>
          </a:bodyPr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3653366" y="2743200"/>
            <a:ext cx="19507201" cy="15053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Title Text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500" y="13080999"/>
            <a:ext cx="368504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ransition spd="med"/>
  <p:txStyles>
    <p:titleStyle>
      <a:lvl1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1F12263-F29B-AE44-DE23-95A48C96DB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849" y="233916"/>
            <a:ext cx="23968151" cy="13482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738002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Performance &amp; Volatility Comparison"/>
          <p:cNvSpPr txBox="1">
            <a:spLocks noGrp="1"/>
          </p:cNvSpPr>
          <p:nvPr>
            <p:ph type="title"/>
          </p:nvPr>
        </p:nvSpPr>
        <p:spPr>
          <a:xfrm>
            <a:off x="1206500" y="676653"/>
            <a:ext cx="21971000" cy="1433166"/>
          </a:xfrm>
          <a:prstGeom prst="rect">
            <a:avLst/>
          </a:prstGeom>
        </p:spPr>
        <p:txBody>
          <a:bodyPr/>
          <a:lstStyle>
            <a:lvl1pPr>
              <a:defRPr spc="-200"/>
            </a:lvl1pPr>
          </a:lstStyle>
          <a:p>
            <a:r>
              <a:t>10. Volatility Comparison</a:t>
            </a:r>
          </a:p>
        </p:txBody>
      </p:sp>
      <p:sp>
        <p:nvSpPr>
          <p:cNvPr id="182" name="Slide bullet text"/>
          <p:cNvSpPr txBox="1">
            <a:spLocks noGrp="1"/>
          </p:cNvSpPr>
          <p:nvPr>
            <p:ph type="body" idx="1"/>
          </p:nvPr>
        </p:nvSpPr>
        <p:spPr>
          <a:xfrm>
            <a:off x="2892921" y="16634026"/>
            <a:ext cx="21971002" cy="8256015"/>
          </a:xfrm>
          <a:prstGeom prst="rect">
            <a:avLst/>
          </a:prstGeom>
        </p:spPr>
        <p:txBody>
          <a:bodyPr lIns="50800" tIns="50800" rIns="50800" bIns="50800"/>
          <a:lstStyle/>
          <a:p>
            <a:pPr marL="609600" indent="-609600" defTabSz="2438337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sz="4800" b="0"/>
            </a:pPr>
            <a:endParaRPr/>
          </a:p>
        </p:txBody>
      </p:sp>
      <p:pic>
        <p:nvPicPr>
          <p:cNvPr id="183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8920" y="2237206"/>
            <a:ext cx="19165100" cy="1126614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Daily Returns"/>
          <p:cNvSpPr txBox="1">
            <a:spLocks noGrp="1"/>
          </p:cNvSpPr>
          <p:nvPr>
            <p:ph type="title"/>
          </p:nvPr>
        </p:nvSpPr>
        <p:spPr>
          <a:xfrm>
            <a:off x="1206500" y="1079499"/>
            <a:ext cx="21971000" cy="1433166"/>
          </a:xfrm>
          <a:prstGeom prst="rect">
            <a:avLst/>
          </a:prstGeom>
        </p:spPr>
        <p:txBody>
          <a:bodyPr/>
          <a:lstStyle>
            <a:lvl1pPr>
              <a:defRPr spc="-200"/>
            </a:lvl1pPr>
          </a:lstStyle>
          <a:p>
            <a:r>
              <a:t>11. Cumulative Returns</a:t>
            </a:r>
          </a:p>
        </p:txBody>
      </p:sp>
      <p:sp>
        <p:nvSpPr>
          <p:cNvPr id="186" name="Slide bullet text"/>
          <p:cNvSpPr txBox="1">
            <a:spLocks noGrp="1"/>
          </p:cNvSpPr>
          <p:nvPr>
            <p:ph type="body" idx="1"/>
          </p:nvPr>
        </p:nvSpPr>
        <p:spPr>
          <a:xfrm>
            <a:off x="3169384" y="18513972"/>
            <a:ext cx="21971002" cy="8256013"/>
          </a:xfrm>
          <a:prstGeom prst="rect">
            <a:avLst/>
          </a:prstGeom>
        </p:spPr>
        <p:txBody>
          <a:bodyPr lIns="50800" tIns="50800" rIns="50800" bIns="50800"/>
          <a:lstStyle/>
          <a:p>
            <a:pPr marL="609600" indent="-609600" defTabSz="2438337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sz="4800" b="0"/>
            </a:pPr>
            <a:endParaRPr/>
          </a:p>
        </p:txBody>
      </p:sp>
      <p:pic>
        <p:nvPicPr>
          <p:cNvPr id="187" name="performance_comparison.png" descr="performance_comparis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5346" y="2489959"/>
            <a:ext cx="20386251" cy="1083365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Monte Carlo Simulation"/>
          <p:cNvSpPr txBox="1">
            <a:spLocks noGrp="1"/>
          </p:cNvSpPr>
          <p:nvPr>
            <p:ph type="title"/>
          </p:nvPr>
        </p:nvSpPr>
        <p:spPr>
          <a:xfrm>
            <a:off x="1206500" y="439685"/>
            <a:ext cx="21971000" cy="1433166"/>
          </a:xfrm>
          <a:prstGeom prst="rect">
            <a:avLst/>
          </a:prstGeom>
        </p:spPr>
        <p:txBody>
          <a:bodyPr/>
          <a:lstStyle>
            <a:lvl1pPr defTabSz="1438618">
              <a:defRPr sz="5015" spc="-117"/>
            </a:lvl1pPr>
          </a:lstStyle>
          <a:p>
            <a:r>
              <a:t>12. Monte Carlo Simulation (equal weighted portfolios with 5 year forecast)</a:t>
            </a:r>
          </a:p>
        </p:txBody>
      </p:sp>
      <p:sp>
        <p:nvSpPr>
          <p:cNvPr id="190" name="Slide bullet text"/>
          <p:cNvSpPr txBox="1">
            <a:spLocks noGrp="1"/>
          </p:cNvSpPr>
          <p:nvPr>
            <p:ph type="body" idx="1"/>
          </p:nvPr>
        </p:nvSpPr>
        <p:spPr>
          <a:xfrm>
            <a:off x="1206499" y="18762789"/>
            <a:ext cx="21971002" cy="8256014"/>
          </a:xfrm>
          <a:prstGeom prst="rect">
            <a:avLst/>
          </a:prstGeom>
        </p:spPr>
        <p:txBody>
          <a:bodyPr lIns="50800" tIns="50800" rIns="50800" bIns="50800"/>
          <a:lstStyle/>
          <a:p>
            <a:pPr marL="609600" indent="-609600" defTabSz="2438337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sz="4800" b="0"/>
            </a:pPr>
            <a:endParaRPr/>
          </a:p>
        </p:txBody>
      </p:sp>
      <p:pic>
        <p:nvPicPr>
          <p:cNvPr id="191" name="mc_simulation_pow-pos.png" descr="mc_simulation_pow-po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9008" y="1340894"/>
            <a:ext cx="12057032" cy="1239099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Conclusions"/>
          <p:cNvSpPr txBox="1">
            <a:spLocks noGrp="1"/>
          </p:cNvSpPr>
          <p:nvPr>
            <p:ph type="title"/>
          </p:nvPr>
        </p:nvSpPr>
        <p:spPr>
          <a:xfrm>
            <a:off x="1206500" y="1079499"/>
            <a:ext cx="21971000" cy="1433166"/>
          </a:xfrm>
          <a:prstGeom prst="rect">
            <a:avLst/>
          </a:prstGeom>
        </p:spPr>
        <p:txBody>
          <a:bodyPr/>
          <a:lstStyle>
            <a:lvl1pPr>
              <a:defRPr spc="-200"/>
            </a:lvl1pPr>
          </a:lstStyle>
          <a:p>
            <a:r>
              <a:t>16. Conclusions</a:t>
            </a:r>
          </a:p>
        </p:txBody>
      </p:sp>
      <p:sp>
        <p:nvSpPr>
          <p:cNvPr id="194" name="Slide bullet text"/>
          <p:cNvSpPr txBox="1">
            <a:spLocks noGrp="1"/>
          </p:cNvSpPr>
          <p:nvPr>
            <p:ph type="body" idx="1"/>
          </p:nvPr>
        </p:nvSpPr>
        <p:spPr>
          <a:xfrm>
            <a:off x="2395289" y="18679850"/>
            <a:ext cx="21971002" cy="8256014"/>
          </a:xfrm>
          <a:prstGeom prst="rect">
            <a:avLst/>
          </a:prstGeom>
        </p:spPr>
        <p:txBody>
          <a:bodyPr lIns="50800" tIns="50800" rIns="50800" bIns="50800"/>
          <a:lstStyle/>
          <a:p>
            <a:pPr marL="609600" indent="-609600" defTabSz="2438337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sz="4800" b="0"/>
            </a:pPr>
            <a:endParaRPr/>
          </a:p>
        </p:txBody>
      </p:sp>
      <p:sp>
        <p:nvSpPr>
          <p:cNvPr id="195" name="TextBox 1"/>
          <p:cNvSpPr txBox="1"/>
          <p:nvPr/>
        </p:nvSpPr>
        <p:spPr>
          <a:xfrm>
            <a:off x="1446027" y="2742580"/>
            <a:ext cx="21222588" cy="1532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800"/>
            </a:lvl1pPr>
          </a:lstStyle>
          <a:p>
            <a:r>
              <a:t>*The energy mechanism (PoS vs. PoW) is closely related to the total energy consumed of any given cryptocurrency</a:t>
            </a:r>
          </a:p>
        </p:txBody>
      </p:sp>
      <p:sp>
        <p:nvSpPr>
          <p:cNvPr id="196" name="TextBox 2"/>
          <p:cNvSpPr txBox="1"/>
          <p:nvPr/>
        </p:nvSpPr>
        <p:spPr>
          <a:xfrm>
            <a:off x="1463748" y="5301874"/>
            <a:ext cx="21456504" cy="1532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800"/>
            </a:lvl1pPr>
          </a:lstStyle>
          <a:p>
            <a:r>
              <a:t>*Proof of Work consensus mechanisms are MUCH less efficient than Proof of Stake consensus mechanisms</a:t>
            </a:r>
          </a:p>
        </p:txBody>
      </p:sp>
      <p:sp>
        <p:nvSpPr>
          <p:cNvPr id="197" name="TextBox 4"/>
          <p:cNvSpPr txBox="1"/>
          <p:nvPr/>
        </p:nvSpPr>
        <p:spPr>
          <a:xfrm>
            <a:off x="1463748" y="7863545"/>
            <a:ext cx="21009936" cy="1532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800"/>
            </a:lvl1pPr>
          </a:lstStyle>
          <a:p>
            <a:r>
              <a:t>*Energy efficiency of crypto is an important parameter to measure against BTC &amp; ETH who are highly energy inefficient</a:t>
            </a:r>
          </a:p>
        </p:txBody>
      </p:sp>
      <p:sp>
        <p:nvSpPr>
          <p:cNvPr id="198" name="TextBox 5"/>
          <p:cNvSpPr txBox="1"/>
          <p:nvPr/>
        </p:nvSpPr>
        <p:spPr>
          <a:xfrm>
            <a:off x="1637413" y="10436536"/>
            <a:ext cx="21282840" cy="1532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800"/>
            </a:lvl1pPr>
          </a:lstStyle>
          <a:p>
            <a:r>
              <a:t>*Cryptocurrencies are still a fairly volatile commodity regardless of energy consumption, trends in the value of these commodities remains unpredictable</a:t>
            </a: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Recommendations &amp; Future Research"/>
          <p:cNvSpPr txBox="1">
            <a:spLocks noGrp="1"/>
          </p:cNvSpPr>
          <p:nvPr>
            <p:ph type="title"/>
          </p:nvPr>
        </p:nvSpPr>
        <p:spPr>
          <a:xfrm>
            <a:off x="1206500" y="1079499"/>
            <a:ext cx="21971000" cy="1433166"/>
          </a:xfrm>
          <a:prstGeom prst="rect">
            <a:avLst/>
          </a:prstGeom>
        </p:spPr>
        <p:txBody>
          <a:bodyPr/>
          <a:lstStyle>
            <a:lvl1pPr>
              <a:defRPr spc="-200"/>
            </a:lvl1pPr>
          </a:lstStyle>
          <a:p>
            <a:r>
              <a:t>17. Recommendations &amp; Future Research</a:t>
            </a:r>
          </a:p>
        </p:txBody>
      </p:sp>
      <p:sp>
        <p:nvSpPr>
          <p:cNvPr id="201" name="Slide bullet text"/>
          <p:cNvSpPr txBox="1">
            <a:spLocks noGrp="1"/>
          </p:cNvSpPr>
          <p:nvPr>
            <p:ph type="body" idx="1"/>
          </p:nvPr>
        </p:nvSpPr>
        <p:spPr>
          <a:xfrm>
            <a:off x="1206500" y="18735143"/>
            <a:ext cx="21971002" cy="8256013"/>
          </a:xfrm>
          <a:prstGeom prst="rect">
            <a:avLst/>
          </a:prstGeom>
        </p:spPr>
        <p:txBody>
          <a:bodyPr lIns="50800" tIns="50800" rIns="50800" bIns="50800"/>
          <a:lstStyle/>
          <a:p>
            <a:pPr marL="609600" indent="-609600" defTabSz="2438337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sz="4800" b="0"/>
            </a:pPr>
            <a:endParaRPr/>
          </a:p>
        </p:txBody>
      </p:sp>
      <p:sp>
        <p:nvSpPr>
          <p:cNvPr id="202" name="TextBox 3"/>
          <p:cNvSpPr txBox="1"/>
          <p:nvPr/>
        </p:nvSpPr>
        <p:spPr>
          <a:xfrm>
            <a:off x="1206499" y="2642262"/>
            <a:ext cx="21971001" cy="22562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800"/>
            </a:lvl1pPr>
          </a:lstStyle>
          <a:p>
            <a:r>
              <a:t>* Businesses, local, state, and national governments should consider the energy consumption &amp; efficiency of blockchain technologies, as well as longterm environmental impact/sustainability. EXAMPLE – Miami local gov’t use!</a:t>
            </a:r>
          </a:p>
        </p:txBody>
      </p:sp>
      <p:sp>
        <p:nvSpPr>
          <p:cNvPr id="203" name="TextBox 7"/>
          <p:cNvSpPr txBox="1"/>
          <p:nvPr/>
        </p:nvSpPr>
        <p:spPr>
          <a:xfrm>
            <a:off x="1252218" y="5763979"/>
            <a:ext cx="21051701" cy="7982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l">
              <a:defRPr sz="4800"/>
            </a:lvl1pPr>
          </a:lstStyle>
          <a:p>
            <a:r>
              <a:t>*More focus on renewable energy sources for blockchain solutions</a:t>
            </a:r>
          </a:p>
        </p:txBody>
      </p:sp>
      <p:sp>
        <p:nvSpPr>
          <p:cNvPr id="204" name="TextBox 9"/>
          <p:cNvSpPr txBox="1"/>
          <p:nvPr/>
        </p:nvSpPr>
        <p:spPr>
          <a:xfrm>
            <a:off x="1252218" y="7559392"/>
            <a:ext cx="22285077" cy="22460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l">
              <a:defRPr sz="4800"/>
            </a:lvl1pPr>
          </a:lstStyle>
          <a:p>
            <a:r>
              <a:t>*Software Engineers should explore and develop alternative types of consensus mechanisms &amp; verification protocols to avoid excessive energy consumption as blockchain becomes more popular</a:t>
            </a:r>
          </a:p>
        </p:txBody>
      </p:sp>
      <p:sp>
        <p:nvSpPr>
          <p:cNvPr id="205" name="TextBox 6"/>
          <p:cNvSpPr txBox="1"/>
          <p:nvPr/>
        </p:nvSpPr>
        <p:spPr>
          <a:xfrm>
            <a:off x="1206499" y="10848544"/>
            <a:ext cx="21971002" cy="8084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800"/>
            </a:lvl1pPr>
          </a:lstStyle>
          <a:p>
            <a:r>
              <a:t>*Purchase eco-friendly crypto to become a part of the solution!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roposal"/>
          <p:cNvSpPr txBox="1">
            <a:spLocks noGrp="1"/>
          </p:cNvSpPr>
          <p:nvPr>
            <p:ph type="title"/>
          </p:nvPr>
        </p:nvSpPr>
        <p:spPr>
          <a:xfrm>
            <a:off x="893135" y="5693373"/>
            <a:ext cx="21971002" cy="1433165"/>
          </a:xfrm>
          <a:prstGeom prst="rect">
            <a:avLst/>
          </a:prstGeom>
        </p:spPr>
        <p:txBody>
          <a:bodyPr/>
          <a:lstStyle>
            <a:lvl1pPr>
              <a:defRPr spc="-200"/>
            </a:lvl1pPr>
          </a:lstStyle>
          <a:p>
            <a:r>
              <a:rPr dirty="0"/>
              <a:t>Method</a:t>
            </a:r>
          </a:p>
        </p:txBody>
      </p:sp>
      <p:sp>
        <p:nvSpPr>
          <p:cNvPr id="144" name="Slide bullet text"/>
          <p:cNvSpPr txBox="1">
            <a:spLocks noGrp="1"/>
          </p:cNvSpPr>
          <p:nvPr>
            <p:ph type="body" idx="1"/>
          </p:nvPr>
        </p:nvSpPr>
        <p:spPr>
          <a:xfrm>
            <a:off x="-3651343" y="16239081"/>
            <a:ext cx="21971002" cy="8256014"/>
          </a:xfrm>
          <a:prstGeom prst="rect">
            <a:avLst/>
          </a:prstGeom>
        </p:spPr>
        <p:txBody>
          <a:bodyPr lIns="50800" tIns="50800" rIns="50800" bIns="50800"/>
          <a:lstStyle/>
          <a:p>
            <a:pPr marL="609600" indent="-609600" defTabSz="2438337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sz="4800" b="0"/>
            </a:pPr>
            <a:endParaRPr/>
          </a:p>
        </p:txBody>
      </p:sp>
      <p:sp>
        <p:nvSpPr>
          <p:cNvPr id="145" name="Hypotheses…"/>
          <p:cNvSpPr txBox="1"/>
          <p:nvPr/>
        </p:nvSpPr>
        <p:spPr>
          <a:xfrm>
            <a:off x="893135" y="94265"/>
            <a:ext cx="21971002" cy="51560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defRPr sz="8500" b="1">
                <a:solidFill>
                  <a:srgbClr val="000000"/>
                </a:solidFill>
              </a:defRPr>
            </a:pPr>
            <a:r>
              <a:rPr dirty="0"/>
              <a:t>2. Hypotheses</a:t>
            </a:r>
          </a:p>
          <a:p>
            <a:pPr algn="l" defTabSz="457200">
              <a:defRPr sz="3100" b="1">
                <a:solidFill>
                  <a:srgbClr val="000000"/>
                </a:solidFill>
              </a:defRPr>
            </a:pPr>
            <a:endParaRPr dirty="0"/>
          </a:p>
          <a:p>
            <a:pPr algn="l" defTabSz="457200">
              <a:defRPr sz="3600">
                <a:solidFill>
                  <a:srgbClr val="000000"/>
                </a:solidFill>
              </a:defRPr>
            </a:pPr>
            <a:r>
              <a:rPr dirty="0"/>
              <a:t>Proof of Stake cryptocurrencies (no matter their expected use) are more environmentally friendly </a:t>
            </a:r>
            <a:endParaRPr sz="3100" dirty="0"/>
          </a:p>
          <a:p>
            <a:pPr algn="l" defTabSz="457200">
              <a:defRPr sz="3600">
                <a:solidFill>
                  <a:srgbClr val="000000"/>
                </a:solidFill>
              </a:defRPr>
            </a:pPr>
            <a:r>
              <a:rPr dirty="0"/>
              <a:t>than non-Proof of Stake cryptocurrencies (specifically comparing Proof of Work cryptocurrencies).</a:t>
            </a:r>
            <a:endParaRPr sz="3100" dirty="0"/>
          </a:p>
          <a:p>
            <a:pPr algn="l" defTabSz="457200">
              <a:defRPr sz="3600">
                <a:solidFill>
                  <a:srgbClr val="000000"/>
                </a:solidFill>
              </a:defRPr>
            </a:pPr>
            <a:endParaRPr sz="3100" dirty="0"/>
          </a:p>
          <a:p>
            <a:pPr algn="l" defTabSz="457200">
              <a:defRPr sz="3600">
                <a:solidFill>
                  <a:srgbClr val="000000"/>
                </a:solidFill>
              </a:defRPr>
            </a:pPr>
            <a:r>
              <a:rPr dirty="0"/>
              <a:t>Proof of Work cryptocurrencies outperform Proof of Stake cryptocurrencies in regards to cumulative returns, </a:t>
            </a:r>
            <a:endParaRPr sz="3100" dirty="0"/>
          </a:p>
          <a:p>
            <a:pPr algn="l" defTabSz="457200">
              <a:defRPr sz="3600">
                <a:solidFill>
                  <a:srgbClr val="000000"/>
                </a:solidFill>
              </a:defRPr>
            </a:pPr>
            <a:r>
              <a:rPr dirty="0"/>
              <a:t>however Proof of Stake cryptocurrencies are less volatile and less risky. </a:t>
            </a:r>
          </a:p>
        </p:txBody>
      </p:sp>
      <p:sp>
        <p:nvSpPr>
          <p:cNvPr id="146" name="TextBox 6"/>
          <p:cNvSpPr txBox="1"/>
          <p:nvPr/>
        </p:nvSpPr>
        <p:spPr>
          <a:xfrm>
            <a:off x="893135" y="5771306"/>
            <a:ext cx="22747296" cy="5388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3200">
                <a:solidFill>
                  <a:srgbClr val="000000"/>
                </a:solidFill>
              </a:defRPr>
            </a:pPr>
            <a:r>
              <a:rPr dirty="0"/>
              <a:t>Define and distinguish eco-friendly and non eco-friendly blockchain technologies</a:t>
            </a:r>
            <a:endParaRPr sz="3000" dirty="0"/>
          </a:p>
          <a:p>
            <a:pPr algn="l">
              <a:defRPr sz="3200">
                <a:solidFill>
                  <a:srgbClr val="000000"/>
                </a:solidFill>
              </a:defRPr>
            </a:pPr>
            <a:endParaRPr sz="3000" dirty="0"/>
          </a:p>
          <a:p>
            <a:pPr algn="l">
              <a:defRPr sz="3200">
                <a:solidFill>
                  <a:srgbClr val="000000"/>
                </a:solidFill>
              </a:defRPr>
            </a:pPr>
            <a:r>
              <a:rPr dirty="0"/>
              <a:t>Define </a:t>
            </a:r>
            <a:r>
              <a:rPr dirty="0" err="1"/>
              <a:t>PoW</a:t>
            </a:r>
            <a:r>
              <a:rPr dirty="0"/>
              <a:t> and Pos Portfolios</a:t>
            </a:r>
            <a:endParaRPr sz="3000" dirty="0"/>
          </a:p>
          <a:p>
            <a:pPr algn="l">
              <a:defRPr sz="3200">
                <a:solidFill>
                  <a:srgbClr val="000000"/>
                </a:solidFill>
              </a:defRPr>
            </a:pPr>
            <a:endParaRPr sz="3000" dirty="0"/>
          </a:p>
          <a:p>
            <a:pPr algn="l">
              <a:defRPr sz="3200">
                <a:solidFill>
                  <a:srgbClr val="000000"/>
                </a:solidFill>
              </a:defRPr>
            </a:pPr>
            <a:r>
              <a:rPr dirty="0"/>
              <a:t>Fetch and compile Historical Data</a:t>
            </a:r>
            <a:endParaRPr sz="3000" dirty="0"/>
          </a:p>
          <a:p>
            <a:pPr algn="l">
              <a:defRPr sz="3200">
                <a:solidFill>
                  <a:srgbClr val="000000"/>
                </a:solidFill>
              </a:defRPr>
            </a:pPr>
            <a:endParaRPr sz="3000" dirty="0"/>
          </a:p>
          <a:p>
            <a:pPr algn="l">
              <a:defRPr sz="3200">
                <a:solidFill>
                  <a:srgbClr val="000000"/>
                </a:solidFill>
              </a:defRPr>
            </a:pPr>
            <a:r>
              <a:rPr dirty="0"/>
              <a:t>Analyze Volatility</a:t>
            </a:r>
            <a:endParaRPr sz="3000" dirty="0"/>
          </a:p>
          <a:p>
            <a:pPr algn="l">
              <a:defRPr sz="3200">
                <a:solidFill>
                  <a:srgbClr val="000000"/>
                </a:solidFill>
              </a:defRPr>
            </a:pPr>
            <a:endParaRPr sz="3000" dirty="0"/>
          </a:p>
          <a:p>
            <a:pPr algn="l">
              <a:defRPr sz="3200">
                <a:solidFill>
                  <a:srgbClr val="000000"/>
                </a:solidFill>
              </a:defRPr>
            </a:pPr>
            <a:r>
              <a:rPr dirty="0"/>
              <a:t>Analyze Risk</a:t>
            </a:r>
            <a:endParaRPr sz="3000" dirty="0"/>
          </a:p>
          <a:p>
            <a:pPr algn="l">
              <a:defRPr sz="3200">
                <a:solidFill>
                  <a:srgbClr val="000000"/>
                </a:solidFill>
              </a:defRPr>
            </a:pPr>
            <a:endParaRPr sz="3000" dirty="0"/>
          </a:p>
          <a:p>
            <a:pPr algn="l">
              <a:defRPr sz="3200">
                <a:solidFill>
                  <a:srgbClr val="000000"/>
                </a:solidFill>
              </a:defRPr>
            </a:pPr>
            <a:r>
              <a:rPr dirty="0"/>
              <a:t>Monte-Carlo Simulation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Energy &amp; Efficiency Data Compiled"/>
          <p:cNvSpPr txBox="1">
            <a:spLocks noGrp="1"/>
          </p:cNvSpPr>
          <p:nvPr>
            <p:ph type="title"/>
          </p:nvPr>
        </p:nvSpPr>
        <p:spPr>
          <a:xfrm>
            <a:off x="1206500" y="1079499"/>
            <a:ext cx="21971000" cy="1433166"/>
          </a:xfrm>
          <a:prstGeom prst="rect">
            <a:avLst/>
          </a:prstGeom>
        </p:spPr>
        <p:txBody>
          <a:bodyPr/>
          <a:lstStyle>
            <a:lvl1pPr>
              <a:defRPr spc="-200"/>
            </a:lvl1pPr>
          </a:lstStyle>
          <a:p>
            <a:r>
              <a:t>3. Energy &amp; Efficiency Data Compiled </a:t>
            </a:r>
          </a:p>
        </p:txBody>
      </p:sp>
      <p:pic>
        <p:nvPicPr>
          <p:cNvPr id="149" name="Picture 1" descr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0064" y="2512664"/>
            <a:ext cx="21754215" cy="1148320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4610" y="229428"/>
            <a:ext cx="14361906" cy="13257144"/>
          </a:xfrm>
          <a:prstGeom prst="rect">
            <a:avLst/>
          </a:prstGeom>
          <a:ln w="12700">
            <a:miter lim="400000"/>
          </a:ln>
        </p:spPr>
      </p:pic>
      <p:sp>
        <p:nvSpPr>
          <p:cNvPr id="162" name="TextBox 3"/>
          <p:cNvSpPr txBox="1"/>
          <p:nvPr/>
        </p:nvSpPr>
        <p:spPr>
          <a:xfrm>
            <a:off x="808073" y="750914"/>
            <a:ext cx="7017488" cy="3767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8000" b="1">
                <a:solidFill>
                  <a:srgbClr val="2A2A2A"/>
                </a:solidFill>
              </a:defRPr>
            </a:lvl1pPr>
          </a:lstStyle>
          <a:p>
            <a:r>
              <a:rPr lang="en-US" dirty="0"/>
              <a:t>4.</a:t>
            </a:r>
            <a:r>
              <a:rPr dirty="0"/>
              <a:t> Analyzing Efficiency in </a:t>
            </a:r>
            <a:r>
              <a:rPr dirty="0" err="1"/>
              <a:t>EcoCryptos</a:t>
            </a:r>
            <a:endParaRPr dirty="0"/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Data Collected &amp; Explored via Coinbase"/>
          <p:cNvSpPr txBox="1">
            <a:spLocks noGrp="1"/>
          </p:cNvSpPr>
          <p:nvPr>
            <p:ph type="title"/>
          </p:nvPr>
        </p:nvSpPr>
        <p:spPr>
          <a:xfrm>
            <a:off x="1206500" y="1079499"/>
            <a:ext cx="21971000" cy="1433166"/>
          </a:xfrm>
          <a:prstGeom prst="rect">
            <a:avLst/>
          </a:prstGeom>
        </p:spPr>
        <p:txBody>
          <a:bodyPr/>
          <a:lstStyle>
            <a:lvl1pPr>
              <a:defRPr spc="-200"/>
            </a:lvl1pPr>
          </a:lstStyle>
          <a:p>
            <a:r>
              <a:rPr lang="en-US" dirty="0"/>
              <a:t>5</a:t>
            </a:r>
            <a:r>
              <a:rPr dirty="0"/>
              <a:t>. Data Collected &amp; Explored via Coinbase</a:t>
            </a:r>
          </a:p>
        </p:txBody>
      </p:sp>
      <p:sp>
        <p:nvSpPr>
          <p:cNvPr id="152" name="Slide bullet text"/>
          <p:cNvSpPr txBox="1">
            <a:spLocks noGrp="1"/>
          </p:cNvSpPr>
          <p:nvPr>
            <p:ph type="body" idx="1"/>
          </p:nvPr>
        </p:nvSpPr>
        <p:spPr>
          <a:xfrm>
            <a:off x="2652004" y="16239081"/>
            <a:ext cx="21971002" cy="8256014"/>
          </a:xfrm>
          <a:prstGeom prst="rect">
            <a:avLst/>
          </a:prstGeom>
        </p:spPr>
        <p:txBody>
          <a:bodyPr lIns="50800" tIns="50800" rIns="50800" bIns="50800"/>
          <a:lstStyle/>
          <a:p>
            <a:pPr marL="609600" indent="-609600" defTabSz="2438337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sz="4800" b="0"/>
            </a:pPr>
            <a:endParaRPr/>
          </a:p>
        </p:txBody>
      </p:sp>
      <p:pic>
        <p:nvPicPr>
          <p:cNvPr id="153" name="Screen Shot 2022-05-23 at 10.10.39 PM.png" descr="Screen Shot 2022-05-23 at 10.10.39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255" y="4805915"/>
            <a:ext cx="8997376" cy="4980485"/>
          </a:xfrm>
          <a:prstGeom prst="rect">
            <a:avLst/>
          </a:prstGeom>
          <a:ln w="12700">
            <a:miter lim="400000"/>
          </a:ln>
        </p:spPr>
      </p:pic>
      <p:pic>
        <p:nvPicPr>
          <p:cNvPr id="154" name="Screen Shot 2022-05-23 at 10.10.58 PM.png" descr="Screen Shot 2022-05-23 at 10.10.58 P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2690" y="2254101"/>
            <a:ext cx="15611310" cy="114618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TextBox 2"/>
          <p:cNvSpPr txBox="1"/>
          <p:nvPr/>
        </p:nvSpPr>
        <p:spPr>
          <a:xfrm>
            <a:off x="1486429" y="439020"/>
            <a:ext cx="18435797" cy="1323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l">
              <a:defRPr sz="8000" b="1">
                <a:solidFill>
                  <a:srgbClr val="2A2A2A"/>
                </a:solidFill>
              </a:defRPr>
            </a:lvl1pPr>
          </a:lstStyle>
          <a:p>
            <a:r>
              <a:rPr lang="en-US"/>
              <a:t>6</a:t>
            </a:r>
            <a:r>
              <a:t>. </a:t>
            </a:r>
            <a:r>
              <a:rPr dirty="0"/>
              <a:t>Data sets &amp; Data frames utilized</a:t>
            </a:r>
          </a:p>
        </p:txBody>
      </p:sp>
      <p:pic>
        <p:nvPicPr>
          <p:cNvPr id="157" name="Picture 10" descr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0710" y="1801654"/>
            <a:ext cx="16060482" cy="5930160"/>
          </a:xfrm>
          <a:prstGeom prst="rect">
            <a:avLst/>
          </a:prstGeom>
          <a:ln w="12700">
            <a:miter lim="400000"/>
          </a:ln>
        </p:spPr>
      </p:pic>
      <p:pic>
        <p:nvPicPr>
          <p:cNvPr id="158" name="Picture 12" descr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0710" y="7958426"/>
            <a:ext cx="7363049" cy="5757574"/>
          </a:xfrm>
          <a:prstGeom prst="rect">
            <a:avLst/>
          </a:prstGeom>
          <a:ln w="12700">
            <a:miter lim="400000"/>
          </a:ln>
        </p:spPr>
      </p:pic>
      <p:pic>
        <p:nvPicPr>
          <p:cNvPr id="159" name="Picture 14" descr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98538" y="7958426"/>
            <a:ext cx="14144177" cy="575757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erformance &amp; Volatility"/>
          <p:cNvSpPr txBox="1">
            <a:spLocks noGrp="1"/>
          </p:cNvSpPr>
          <p:nvPr>
            <p:ph type="title"/>
          </p:nvPr>
        </p:nvSpPr>
        <p:spPr>
          <a:xfrm>
            <a:off x="1206500" y="526574"/>
            <a:ext cx="21971000" cy="1433164"/>
          </a:xfrm>
          <a:prstGeom prst="rect">
            <a:avLst/>
          </a:prstGeom>
        </p:spPr>
        <p:txBody>
          <a:bodyPr/>
          <a:lstStyle>
            <a:lvl1pPr>
              <a:defRPr spc="-200"/>
            </a:lvl1pPr>
          </a:lstStyle>
          <a:p>
            <a:r>
              <a:t>7. Performance &amp; Volatility</a:t>
            </a:r>
          </a:p>
        </p:txBody>
      </p:sp>
      <p:sp>
        <p:nvSpPr>
          <p:cNvPr id="165" name="Slide bullet text"/>
          <p:cNvSpPr txBox="1">
            <a:spLocks noGrp="1"/>
          </p:cNvSpPr>
          <p:nvPr>
            <p:ph type="body" idx="1"/>
          </p:nvPr>
        </p:nvSpPr>
        <p:spPr>
          <a:xfrm>
            <a:off x="1727829" y="16310170"/>
            <a:ext cx="21971002" cy="8256015"/>
          </a:xfrm>
          <a:prstGeom prst="rect">
            <a:avLst/>
          </a:prstGeom>
        </p:spPr>
        <p:txBody>
          <a:bodyPr lIns="50800" tIns="50800" rIns="50800" bIns="50800"/>
          <a:lstStyle/>
          <a:p>
            <a:pPr marL="609600" indent="-609600" defTabSz="2438337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sz="4800" b="0"/>
            </a:pPr>
            <a:endParaRPr/>
          </a:p>
        </p:txBody>
      </p:sp>
      <p:pic>
        <p:nvPicPr>
          <p:cNvPr id="166" name="Screen Shot 2022-05-24 at 8.34.52 PM.png" descr="Screen Shot 2022-05-24 at 8.34.52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1405" y="2011130"/>
            <a:ext cx="17381190" cy="5735635"/>
          </a:xfrm>
          <a:prstGeom prst="rect">
            <a:avLst/>
          </a:prstGeom>
          <a:ln w="12700">
            <a:miter lim="400000"/>
          </a:ln>
        </p:spPr>
      </p:pic>
      <p:pic>
        <p:nvPicPr>
          <p:cNvPr id="167" name="Screen Shot 2022-05-24 at 8.35.07 PM.png" descr="Screen Shot 2022-05-24 at 8.35.07 P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8331" y="7727066"/>
            <a:ext cx="17787338" cy="58658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Risk"/>
          <p:cNvSpPr txBox="1">
            <a:spLocks noGrp="1"/>
          </p:cNvSpPr>
          <p:nvPr>
            <p:ph type="title"/>
          </p:nvPr>
        </p:nvSpPr>
        <p:spPr>
          <a:xfrm>
            <a:off x="1206500" y="471281"/>
            <a:ext cx="21971002" cy="1433165"/>
          </a:xfrm>
          <a:prstGeom prst="rect">
            <a:avLst/>
          </a:prstGeom>
        </p:spPr>
        <p:txBody>
          <a:bodyPr/>
          <a:lstStyle>
            <a:lvl1pPr>
              <a:defRPr spc="-200"/>
            </a:lvl1pPr>
          </a:lstStyle>
          <a:p>
            <a:r>
              <a:t>8. Risk Analysis</a:t>
            </a:r>
          </a:p>
        </p:txBody>
      </p:sp>
      <p:sp>
        <p:nvSpPr>
          <p:cNvPr id="170" name="Slide bullet text"/>
          <p:cNvSpPr txBox="1">
            <a:spLocks noGrp="1"/>
          </p:cNvSpPr>
          <p:nvPr>
            <p:ph type="body" idx="1"/>
          </p:nvPr>
        </p:nvSpPr>
        <p:spPr>
          <a:xfrm>
            <a:off x="1964797" y="15978416"/>
            <a:ext cx="21971002" cy="8256012"/>
          </a:xfrm>
          <a:prstGeom prst="rect">
            <a:avLst/>
          </a:prstGeom>
        </p:spPr>
        <p:txBody>
          <a:bodyPr lIns="50800" tIns="50800" rIns="50800" bIns="50800"/>
          <a:lstStyle/>
          <a:p>
            <a:pPr marL="609600" indent="-609600" defTabSz="2438337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sz="4800" b="0"/>
            </a:pPr>
            <a:endParaRPr/>
          </a:p>
        </p:txBody>
      </p:sp>
      <p:pic>
        <p:nvPicPr>
          <p:cNvPr id="171" name="Screen Shot 2022-05-24 at 8.36.05 PM.png" descr="Screen Shot 2022-05-24 at 8.36.05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8618" y="390190"/>
            <a:ext cx="15148108" cy="416607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2" name="Screen Shot 2022-05-24 at 8.37.03 PM.png" descr="Screen Shot 2022-05-24 at 8.37.03 P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384" y="3120960"/>
            <a:ext cx="15674058" cy="5135094"/>
          </a:xfrm>
          <a:prstGeom prst="rect">
            <a:avLst/>
          </a:prstGeom>
          <a:ln w="12700">
            <a:miter lim="400000"/>
          </a:ln>
        </p:spPr>
      </p:pic>
      <p:pic>
        <p:nvPicPr>
          <p:cNvPr id="173" name="Screen Shot 2022-05-24 at 8.37.16 PM.png" descr="Screen Shot 2022-05-24 at 8.37.16 PM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422" y="7959689"/>
            <a:ext cx="15674058" cy="53182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Risk Cont."/>
          <p:cNvSpPr txBox="1">
            <a:spLocks noGrp="1"/>
          </p:cNvSpPr>
          <p:nvPr>
            <p:ph type="title"/>
          </p:nvPr>
        </p:nvSpPr>
        <p:spPr>
          <a:xfrm>
            <a:off x="1206500" y="1079499"/>
            <a:ext cx="21971000" cy="1433166"/>
          </a:xfrm>
          <a:prstGeom prst="rect">
            <a:avLst/>
          </a:prstGeom>
        </p:spPr>
        <p:txBody>
          <a:bodyPr/>
          <a:lstStyle>
            <a:lvl1pPr>
              <a:defRPr spc="-200"/>
            </a:lvl1pPr>
          </a:lstStyle>
          <a:p>
            <a:r>
              <a:t>9. Risk Cont.</a:t>
            </a:r>
          </a:p>
        </p:txBody>
      </p:sp>
      <p:sp>
        <p:nvSpPr>
          <p:cNvPr id="176" name="Slide bullet text"/>
          <p:cNvSpPr txBox="1">
            <a:spLocks noGrp="1"/>
          </p:cNvSpPr>
          <p:nvPr>
            <p:ph type="body" idx="1"/>
          </p:nvPr>
        </p:nvSpPr>
        <p:spPr>
          <a:xfrm>
            <a:off x="3694663" y="15717752"/>
            <a:ext cx="21971002" cy="8256014"/>
          </a:xfrm>
          <a:prstGeom prst="rect">
            <a:avLst/>
          </a:prstGeom>
        </p:spPr>
        <p:txBody>
          <a:bodyPr lIns="50800" tIns="50800" rIns="50800" bIns="50800"/>
          <a:lstStyle/>
          <a:p>
            <a:pPr marL="609600" indent="-609600" defTabSz="2438337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sz="4800" b="0"/>
            </a:pPr>
            <a:endParaRPr/>
          </a:p>
        </p:txBody>
      </p:sp>
      <p:pic>
        <p:nvPicPr>
          <p:cNvPr id="177" name="Screen Shot 2022-05-24 at 8.39.13 PM.png" descr="Screen Shot 2022-05-24 at 8.39.13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146" y="2867222"/>
            <a:ext cx="7692489" cy="5115969"/>
          </a:xfrm>
          <a:prstGeom prst="rect">
            <a:avLst/>
          </a:prstGeom>
          <a:ln w="12700">
            <a:miter lim="400000"/>
          </a:ln>
        </p:spPr>
      </p:pic>
      <p:pic>
        <p:nvPicPr>
          <p:cNvPr id="178" name="Screen Shot 2022-05-24 at 8.39.22 PM.png" descr="Screen Shot 2022-05-24 at 8.39.22 P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963" y="7643983"/>
            <a:ext cx="7464824" cy="5350727"/>
          </a:xfrm>
          <a:prstGeom prst="rect">
            <a:avLst/>
          </a:prstGeom>
          <a:ln w="12700">
            <a:miter lim="400000"/>
          </a:ln>
        </p:spPr>
      </p:pic>
      <p:pic>
        <p:nvPicPr>
          <p:cNvPr id="179" name="Screen Shot 2022-05-24 at 8.40.24 PM.png" descr="Screen Shot 2022-05-24 at 8.40.24 PM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80828" y="518869"/>
            <a:ext cx="13893078" cy="1267826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21_BasicWhite">
  <a:themeElements>
    <a:clrScheme name="21_BasicWhite">
      <a:dk1>
        <a:srgbClr val="5E5E5E"/>
      </a:dk1>
      <a:lt1>
        <a:srgbClr val="FFFFFF"/>
      </a:lt1>
      <a:dk2>
        <a:srgbClr val="A7A7A7"/>
      </a:dk2>
      <a:lt2>
        <a:srgbClr val="535353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21_BasicWhite">
  <a:themeElements>
    <a:clrScheme name="21_Basic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322</Words>
  <Application>Microsoft Office PowerPoint</Application>
  <PresentationFormat>Custom</PresentationFormat>
  <Paragraphs>39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Helvetica Neue</vt:lpstr>
      <vt:lpstr>Helvetica Neue Medium</vt:lpstr>
      <vt:lpstr>21_BasicWhite</vt:lpstr>
      <vt:lpstr>PowerPoint Presentation</vt:lpstr>
      <vt:lpstr>Method</vt:lpstr>
      <vt:lpstr>3. Energy &amp; Efficiency Data Compiled </vt:lpstr>
      <vt:lpstr>PowerPoint Presentation</vt:lpstr>
      <vt:lpstr>5. Data Collected &amp; Explored via Coinbase</vt:lpstr>
      <vt:lpstr>PowerPoint Presentation</vt:lpstr>
      <vt:lpstr>7. Performance &amp; Volatility</vt:lpstr>
      <vt:lpstr>8. Risk Analysis</vt:lpstr>
      <vt:lpstr>9. Risk Cont.</vt:lpstr>
      <vt:lpstr>10. Volatility Comparison</vt:lpstr>
      <vt:lpstr>11. Cumulative Returns</vt:lpstr>
      <vt:lpstr>12. Monte Carlo Simulation (equal weighted portfolios with 5 year forecast)</vt:lpstr>
      <vt:lpstr>16. Conclusions</vt:lpstr>
      <vt:lpstr>17. Recommendations &amp; Future Research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Julia Harrison</cp:lastModifiedBy>
  <cp:revision>2</cp:revision>
  <dcterms:modified xsi:type="dcterms:W3CDTF">2022-05-25T01:15:45Z</dcterms:modified>
</cp:coreProperties>
</file>